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7"/>
  </p:notesMasterIdLst>
  <p:sldIdLst>
    <p:sldId id="256" r:id="rId2"/>
    <p:sldId id="258" r:id="rId3"/>
    <p:sldId id="261" r:id="rId4"/>
    <p:sldId id="262" r:id="rId5"/>
    <p:sldId id="305" r:id="rId6"/>
    <p:sldId id="257" r:id="rId7"/>
    <p:sldId id="306" r:id="rId8"/>
    <p:sldId id="307" r:id="rId9"/>
    <p:sldId id="263" r:id="rId10"/>
    <p:sldId id="309" r:id="rId11"/>
    <p:sldId id="314" r:id="rId12"/>
    <p:sldId id="308" r:id="rId13"/>
    <p:sldId id="312" r:id="rId14"/>
    <p:sldId id="313" r:id="rId15"/>
    <p:sldId id="315" r:id="rId16"/>
    <p:sldId id="268" r:id="rId17"/>
    <p:sldId id="318" r:id="rId18"/>
    <p:sldId id="320" r:id="rId19"/>
    <p:sldId id="321" r:id="rId20"/>
    <p:sldId id="322" r:id="rId21"/>
    <p:sldId id="323" r:id="rId22"/>
    <p:sldId id="325" r:id="rId23"/>
    <p:sldId id="282" r:id="rId24"/>
    <p:sldId id="288" r:id="rId25"/>
    <p:sldId id="267" r:id="rId2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Montserrat ExtraBold" panose="00000900000000000000" pitchFamily="2" charset="0"/>
      <p:bold r:id="rId32"/>
      <p:boldItalic r:id="rId33"/>
    </p:embeddedFont>
    <p:embeddedFont>
      <p:font typeface="Montserrat ExtraLight" panose="000003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410C7E-6345-45C1-9726-BFA14EE41E7F}">
  <a:tblStyle styleId="{E7410C7E-6345-45C1-9726-BFA14EE41E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7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09592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715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1410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685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1231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3815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7756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156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5069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8866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326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97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5008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5622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5629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2533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5632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3942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240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922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255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77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146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172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5531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536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61" r:id="rId8"/>
    <p:sldLayoutId id="2147483663" r:id="rId9"/>
    <p:sldLayoutId id="2147483665" r:id="rId10"/>
    <p:sldLayoutId id="2147483669" r:id="rId11"/>
    <p:sldLayoutId id="2147483675" r:id="rId12"/>
    <p:sldLayoutId id="214748368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3CD53C79-D618-4CD4-BACE-8C1C2FC0CA77}"/>
              </a:ext>
            </a:extLst>
          </p:cNvPr>
          <p:cNvSpPr/>
          <p:nvPr/>
        </p:nvSpPr>
        <p:spPr>
          <a:xfrm rot="11494246">
            <a:off x="2397629" y="1216909"/>
            <a:ext cx="4200740" cy="3368842"/>
          </a:xfrm>
          <a:prstGeom prst="triangle">
            <a:avLst/>
          </a:prstGeom>
          <a:noFill/>
          <a:ln>
            <a:solidFill>
              <a:schemeClr val="bg1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374698" y="1380210"/>
            <a:ext cx="8394604" cy="113611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Phần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mền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quản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lý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đăng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ký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học</a:t>
            </a:r>
            <a:r>
              <a:rPr lang="en-US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 err="1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phần</a:t>
            </a:r>
            <a:endParaRPr dirty="0">
              <a:ln w="28575">
                <a:solidFill>
                  <a:schemeClr val="tx1"/>
                </a:solidFill>
              </a:ln>
              <a:noFill/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199" y="3704649"/>
            <a:ext cx="5055600" cy="8467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n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Đinh Trọng Đạt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n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Đào Xuân Hải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n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Nguyễn Trần Quang Bảo</a:t>
            </a:r>
            <a:endParaRPr dirty="0">
              <a:ln>
                <a:solidFill>
                  <a:schemeClr val="bg1"/>
                </a:solidFill>
              </a:ln>
              <a:noFill/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 idx="4294967295"/>
          </p:nvPr>
        </p:nvSpPr>
        <p:spPr>
          <a:xfrm>
            <a:off x="2941637" y="3239512"/>
            <a:ext cx="3260725" cy="465137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n w="28575">
                  <a:solidFill>
                    <a:schemeClr val="bg1"/>
                  </a:solidFill>
                </a:ln>
                <a:noFill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Nhóm 12</a:t>
            </a:r>
            <a:endParaRPr sz="2200" b="0" dirty="0">
              <a:ln w="28575">
                <a:solidFill>
                  <a:schemeClr val="bg1"/>
                </a:solidFill>
              </a:ln>
              <a:noFill/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A12AFB7E-1A68-4996-B5CE-5D2AFEAC870A}"/>
              </a:ext>
            </a:extLst>
          </p:cNvPr>
          <p:cNvGrpSpPr/>
          <p:nvPr/>
        </p:nvGrpSpPr>
        <p:grpSpPr>
          <a:xfrm>
            <a:off x="1926205" y="199380"/>
            <a:ext cx="656699" cy="800654"/>
            <a:chOff x="1926205" y="199380"/>
            <a:chExt cx="656699" cy="800654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7176C75-AA11-4588-88E6-A5C2514013F8}"/>
                </a:ext>
              </a:extLst>
            </p:cNvPr>
            <p:cNvSpPr/>
            <p:nvPr/>
          </p:nvSpPr>
          <p:spPr>
            <a:xfrm rot="19899178">
              <a:off x="2365065" y="199380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2D1EAF3-6381-4836-9B95-2A7019CD7586}"/>
                </a:ext>
              </a:extLst>
            </p:cNvPr>
            <p:cNvSpPr/>
            <p:nvPr/>
          </p:nvSpPr>
          <p:spPr>
            <a:xfrm rot="17300537">
              <a:off x="2212666" y="424760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C386F1F-6937-4C30-9856-70E29D86EA24}"/>
                </a:ext>
              </a:extLst>
            </p:cNvPr>
            <p:cNvSpPr/>
            <p:nvPr/>
          </p:nvSpPr>
          <p:spPr>
            <a:xfrm rot="15067993">
              <a:off x="2186439" y="629797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EFDF02-B566-434A-9C81-AF5DF2450C1A}"/>
              </a:ext>
            </a:extLst>
          </p:cNvPr>
          <p:cNvGrpSpPr/>
          <p:nvPr/>
        </p:nvGrpSpPr>
        <p:grpSpPr>
          <a:xfrm rot="8352676">
            <a:off x="7534775" y="3821921"/>
            <a:ext cx="656699" cy="800654"/>
            <a:chOff x="1926205" y="199380"/>
            <a:chExt cx="656699" cy="800654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4E9A1D-C2A6-419A-B9A8-4C127664AD97}"/>
                </a:ext>
              </a:extLst>
            </p:cNvPr>
            <p:cNvSpPr/>
            <p:nvPr/>
          </p:nvSpPr>
          <p:spPr>
            <a:xfrm rot="19899178">
              <a:off x="2365065" y="199380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B7B6913-06AC-453F-BD96-4C505E7C784D}"/>
                </a:ext>
              </a:extLst>
            </p:cNvPr>
            <p:cNvSpPr/>
            <p:nvPr/>
          </p:nvSpPr>
          <p:spPr>
            <a:xfrm rot="17300537">
              <a:off x="2212666" y="424760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6E29BB6-8025-4B03-B169-87DBEEC2F9C9}"/>
                </a:ext>
              </a:extLst>
            </p:cNvPr>
            <p:cNvSpPr/>
            <p:nvPr/>
          </p:nvSpPr>
          <p:spPr>
            <a:xfrm rot="15067993">
              <a:off x="2186439" y="629797"/>
              <a:ext cx="110003" cy="63047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repeatCount="3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62" grpId="0"/>
      <p:bldP spid="162" grpId="1"/>
      <p:bldP spid="163" grpId="0" build="p"/>
      <p:bldP spid="16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6186200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II. XÁC ĐỊNH YÊU CẦU HỆ THỐNG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7" name="Google Shape;227;p45"/>
          <p:cNvCxnSpPr>
            <a:cxnSpLocks/>
            <a:endCxn id="18" idx="2"/>
          </p:cNvCxnSpPr>
          <p:nvPr/>
        </p:nvCxnSpPr>
        <p:spPr>
          <a:xfrm>
            <a:off x="1112520" y="1348740"/>
            <a:ext cx="153799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15;p44">
            <a:extLst>
              <a:ext uri="{FF2B5EF4-FFF2-40B4-BE49-F238E27FC236}">
                <a16:creationId xmlns:a16="http://schemas.microsoft.com/office/drawing/2014/main" id="{A69EB4AB-1806-40B3-9F53-D9A98599B9DC}"/>
              </a:ext>
            </a:extLst>
          </p:cNvPr>
          <p:cNvSpPr txBox="1">
            <a:spLocks/>
          </p:cNvSpPr>
          <p:nvPr/>
        </p:nvSpPr>
        <p:spPr>
          <a:xfrm>
            <a:off x="1026200" y="993425"/>
            <a:ext cx="3248620" cy="35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b="1" dirty="0" err="1">
                <a:solidFill>
                  <a:schemeClr val="tx2"/>
                </a:solidFill>
              </a:rPr>
              <a:t>Sơ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đồ</a:t>
            </a:r>
            <a:r>
              <a:rPr lang="en-US" b="1" dirty="0">
                <a:solidFill>
                  <a:schemeClr val="tx2"/>
                </a:solidFill>
              </a:rPr>
              <a:t> Use Case :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E31935B-8F0C-42E9-8176-C13BD20ED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3278" y="1348740"/>
            <a:ext cx="5155883" cy="3606451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2" name="Google Shape;215;p44">
            <a:extLst>
              <a:ext uri="{FF2B5EF4-FFF2-40B4-BE49-F238E27FC236}">
                <a16:creationId xmlns:a16="http://schemas.microsoft.com/office/drawing/2014/main" id="{E0ED5C4E-CDCB-4D2A-8219-2A7361305E53}"/>
              </a:ext>
            </a:extLst>
          </p:cNvPr>
          <p:cNvSpPr txBox="1">
            <a:spLocks/>
          </p:cNvSpPr>
          <p:nvPr/>
        </p:nvSpPr>
        <p:spPr>
          <a:xfrm>
            <a:off x="1026200" y="1392763"/>
            <a:ext cx="3248620" cy="35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b="1" dirty="0">
                <a:solidFill>
                  <a:schemeClr val="tx2"/>
                </a:solidFill>
              </a:rPr>
              <a:t>Chi </a:t>
            </a:r>
            <a:r>
              <a:rPr lang="en-US" b="1" dirty="0" err="1">
                <a:solidFill>
                  <a:schemeClr val="tx2"/>
                </a:solidFill>
              </a:rPr>
              <a:t>tiết</a:t>
            </a:r>
            <a:r>
              <a:rPr lang="en-US" b="1" dirty="0">
                <a:solidFill>
                  <a:schemeClr val="tx2"/>
                </a:solidFill>
              </a:rPr>
              <a:t> Actor </a:t>
            </a:r>
            <a:r>
              <a:rPr lang="en-US" b="1" dirty="0" err="1">
                <a:solidFill>
                  <a:schemeClr val="tx2"/>
                </a:solidFill>
              </a:rPr>
              <a:t>giáo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vụ</a:t>
            </a:r>
            <a:r>
              <a:rPr lang="en-US" b="1" dirty="0">
                <a:solidFill>
                  <a:schemeClr val="tx2"/>
                </a:solidFill>
              </a:rPr>
              <a:t>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3D2218-7AE8-43F9-A7C4-F8C30B3AD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678" y="1304717"/>
            <a:ext cx="5755123" cy="3694496"/>
          </a:xfrm>
          <a:prstGeom prst="rect">
            <a:avLst/>
          </a:prstGeom>
        </p:spPr>
      </p:pic>
      <p:sp>
        <p:nvSpPr>
          <p:cNvPr id="14" name="Google Shape;215;p44">
            <a:extLst>
              <a:ext uri="{FF2B5EF4-FFF2-40B4-BE49-F238E27FC236}">
                <a16:creationId xmlns:a16="http://schemas.microsoft.com/office/drawing/2014/main" id="{2A51011D-7D45-463F-B8E8-0B56859AC439}"/>
              </a:ext>
            </a:extLst>
          </p:cNvPr>
          <p:cNvSpPr txBox="1">
            <a:spLocks/>
          </p:cNvSpPr>
          <p:nvPr/>
        </p:nvSpPr>
        <p:spPr>
          <a:xfrm>
            <a:off x="1026200" y="1839922"/>
            <a:ext cx="3248620" cy="35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b="1" dirty="0">
                <a:solidFill>
                  <a:schemeClr val="tx2"/>
                </a:solidFill>
              </a:rPr>
              <a:t>Chi </a:t>
            </a:r>
            <a:r>
              <a:rPr lang="en-US" b="1" dirty="0" err="1">
                <a:solidFill>
                  <a:schemeClr val="tx2"/>
                </a:solidFill>
              </a:rPr>
              <a:t>tiết</a:t>
            </a:r>
            <a:r>
              <a:rPr lang="en-US" b="1" dirty="0">
                <a:solidFill>
                  <a:schemeClr val="tx2"/>
                </a:solidFill>
              </a:rPr>
              <a:t> Actor </a:t>
            </a:r>
            <a:r>
              <a:rPr lang="en-US" b="1" dirty="0" err="1">
                <a:solidFill>
                  <a:schemeClr val="tx2"/>
                </a:solidFill>
              </a:rPr>
              <a:t>Sinh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viên</a:t>
            </a:r>
            <a:r>
              <a:rPr lang="en-US" b="1" dirty="0">
                <a:solidFill>
                  <a:schemeClr val="tx2"/>
                </a:solidFill>
              </a:rPr>
              <a:t>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79B824-1946-4F93-BE20-BE59AE296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5222" y="1348739"/>
            <a:ext cx="5023539" cy="3590855"/>
          </a:xfrm>
          <a:prstGeom prst="rect">
            <a:avLst/>
          </a:prstGeom>
        </p:spPr>
      </p:pic>
      <p:cxnSp>
        <p:nvCxnSpPr>
          <p:cNvPr id="19" name="Google Shape;227;p45">
            <a:extLst>
              <a:ext uri="{FF2B5EF4-FFF2-40B4-BE49-F238E27FC236}">
                <a16:creationId xmlns:a16="http://schemas.microsoft.com/office/drawing/2014/main" id="{18AE1760-610F-494B-9461-2DD3E40DD668}"/>
              </a:ext>
            </a:extLst>
          </p:cNvPr>
          <p:cNvCxnSpPr>
            <a:cxnSpLocks/>
          </p:cNvCxnSpPr>
          <p:nvPr/>
        </p:nvCxnSpPr>
        <p:spPr>
          <a:xfrm>
            <a:off x="1112520" y="2164757"/>
            <a:ext cx="212115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" name="Google Shape;227;p45">
            <a:extLst>
              <a:ext uri="{FF2B5EF4-FFF2-40B4-BE49-F238E27FC236}">
                <a16:creationId xmlns:a16="http://schemas.microsoft.com/office/drawing/2014/main" id="{04A328DE-A2D3-4A02-BC66-A4A0A1EE875B}"/>
              </a:ext>
            </a:extLst>
          </p:cNvPr>
          <p:cNvCxnSpPr>
            <a:cxnSpLocks/>
          </p:cNvCxnSpPr>
          <p:nvPr/>
        </p:nvCxnSpPr>
        <p:spPr>
          <a:xfrm>
            <a:off x="1112520" y="1748078"/>
            <a:ext cx="212115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23572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18" grpId="0"/>
      <p:bldP spid="1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III. PHÂN TÍCH KHÍA CẠNH TĨNH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1"/>
            <a:ext cx="6209060" cy="12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quá</a:t>
            </a:r>
            <a:r>
              <a:rPr lang="en-US" sz="1600" dirty="0"/>
              <a:t> </a:t>
            </a:r>
            <a:r>
              <a:rPr lang="en-US" sz="1600" dirty="0" err="1"/>
              <a:t>trình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tích</a:t>
            </a:r>
            <a:r>
              <a:rPr lang="en-US" sz="1600" dirty="0"/>
              <a:t>, </a:t>
            </a:r>
            <a:r>
              <a:rPr lang="en-US" sz="1600" dirty="0" err="1"/>
              <a:t>chúng</a:t>
            </a:r>
            <a:r>
              <a:rPr lang="en-US" sz="1600" dirty="0"/>
              <a:t> ta </a:t>
            </a:r>
            <a:r>
              <a:rPr lang="en-US" sz="1600" dirty="0" err="1"/>
              <a:t>cố</a:t>
            </a:r>
            <a:r>
              <a:rPr lang="en-US" sz="1600" dirty="0"/>
              <a:t> </a:t>
            </a:r>
            <a:r>
              <a:rPr lang="en-US" sz="1600" dirty="0" err="1"/>
              <a:t>gắng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mô</a:t>
            </a:r>
            <a:r>
              <a:rPr lang="en-US" sz="1600" dirty="0"/>
              <a:t> </a:t>
            </a:r>
            <a:r>
              <a:rPr lang="en-US" sz="1600" dirty="0" err="1"/>
              <a:t>tả</a:t>
            </a:r>
            <a:r>
              <a:rPr lang="en-US" sz="1600" dirty="0"/>
              <a:t> </a:t>
            </a:r>
            <a:r>
              <a:rPr lang="en-US" sz="1600" dirty="0" err="1"/>
              <a:t>tất</a:t>
            </a:r>
            <a:r>
              <a:rPr lang="en-US" sz="1600" dirty="0"/>
              <a:t> </a:t>
            </a:r>
            <a:r>
              <a:rPr lang="en-US" sz="1600" dirty="0" err="1"/>
              <a:t>cả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thực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nghiệp</a:t>
            </a:r>
            <a:r>
              <a:rPr lang="en-US" sz="1600" dirty="0"/>
              <a:t> </a:t>
            </a:r>
            <a:r>
              <a:rPr lang="en-US" sz="1600" dirty="0" err="1"/>
              <a:t>vụ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quan</a:t>
            </a:r>
            <a:r>
              <a:rPr lang="en-US" sz="1600" dirty="0"/>
              <a:t> </a:t>
            </a:r>
            <a:r>
              <a:rPr lang="en-US" sz="1600" dirty="0" err="1"/>
              <a:t>tới</a:t>
            </a:r>
            <a:r>
              <a:rPr lang="en-US" sz="1600" dirty="0"/>
              <a:t> </a:t>
            </a:r>
            <a:r>
              <a:rPr lang="en-US" sz="1600" dirty="0" err="1"/>
              <a:t>hệ</a:t>
            </a:r>
            <a:r>
              <a:rPr lang="en-US" sz="1600" dirty="0"/>
              <a:t> </a:t>
            </a:r>
            <a:r>
              <a:rPr lang="en-US" sz="1600" dirty="0" err="1"/>
              <a:t>thống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xây</a:t>
            </a:r>
            <a:r>
              <a:rPr lang="en-US" sz="1600" dirty="0"/>
              <a:t> </a:t>
            </a:r>
            <a:r>
              <a:rPr lang="en-US" sz="1600" dirty="0" err="1"/>
              <a:t>dựng</a:t>
            </a:r>
            <a:r>
              <a:rPr lang="en-US" sz="1600" dirty="0"/>
              <a:t>.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mỗi</a:t>
            </a:r>
            <a:r>
              <a:rPr lang="en-US" sz="1600" dirty="0"/>
              <a:t> </a:t>
            </a:r>
            <a:r>
              <a:rPr lang="en-US" sz="1600" dirty="0" err="1"/>
              <a:t>quan</a:t>
            </a:r>
            <a:r>
              <a:rPr lang="en-US" sz="1600" dirty="0"/>
              <a:t> </a:t>
            </a:r>
            <a:r>
              <a:rPr lang="en-US" sz="1600" dirty="0" err="1"/>
              <a:t>hệ</a:t>
            </a:r>
            <a:r>
              <a:rPr lang="en-US" sz="1600" dirty="0"/>
              <a:t> </a:t>
            </a:r>
            <a:r>
              <a:rPr lang="en-US" sz="1600" dirty="0" err="1"/>
              <a:t>giữa</a:t>
            </a:r>
            <a:r>
              <a:rPr lang="en-US" sz="1600" dirty="0"/>
              <a:t> </a:t>
            </a:r>
            <a:r>
              <a:rPr lang="en-US" sz="1600" dirty="0" err="1"/>
              <a:t>chúng</a:t>
            </a:r>
            <a:r>
              <a:rPr lang="en-US" sz="16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sz="1600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08818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III. PHÂN TÍCH KHÍA CẠNH TĨNH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778640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:</a:t>
            </a:r>
          </a:p>
          <a:p>
            <a:pPr marL="285750" indent="-285750"/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: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: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dung.</a:t>
            </a:r>
          </a:p>
          <a:p>
            <a:pPr marL="285750" indent="-285750"/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: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/>
              <a:t>Khoa: </a:t>
            </a:r>
            <a:r>
              <a:rPr lang="en-US" dirty="0" err="1"/>
              <a:t>Những</a:t>
            </a:r>
            <a:r>
              <a:rPr lang="en-US" dirty="0"/>
              <a:t> khoa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đào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Lớp</a:t>
            </a:r>
            <a:r>
              <a:rPr lang="en-US" dirty="0"/>
              <a:t>: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khoa,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Phiếu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: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: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: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vụ</a:t>
            </a: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85507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6186200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III. PHÂN TÍCH KHÍA CẠNH TĨNH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7" name="Google Shape;227;p45"/>
          <p:cNvCxnSpPr>
            <a:cxnSpLocks/>
          </p:cNvCxnSpPr>
          <p:nvPr/>
        </p:nvCxnSpPr>
        <p:spPr>
          <a:xfrm>
            <a:off x="1112520" y="1348740"/>
            <a:ext cx="2857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15;p44">
            <a:extLst>
              <a:ext uri="{FF2B5EF4-FFF2-40B4-BE49-F238E27FC236}">
                <a16:creationId xmlns:a16="http://schemas.microsoft.com/office/drawing/2014/main" id="{A69EB4AB-1806-40B3-9F53-D9A98599B9DC}"/>
              </a:ext>
            </a:extLst>
          </p:cNvPr>
          <p:cNvSpPr txBox="1">
            <a:spLocks/>
          </p:cNvSpPr>
          <p:nvPr/>
        </p:nvSpPr>
        <p:spPr>
          <a:xfrm>
            <a:off x="1026200" y="993425"/>
            <a:ext cx="3248620" cy="35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b="1" dirty="0" err="1">
                <a:solidFill>
                  <a:schemeClr val="tx2"/>
                </a:solidFill>
              </a:rPr>
              <a:t>Sơ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đồ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mức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phân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tích</a:t>
            </a:r>
            <a:r>
              <a:rPr lang="en-US" b="1" dirty="0">
                <a:solidFill>
                  <a:schemeClr val="tx2"/>
                </a:solidFill>
              </a:rPr>
              <a:t>: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FE63E66-7B57-4962-87CA-A7F565A63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55" y="1425431"/>
            <a:ext cx="5486490" cy="3560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92422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IV. PHÂN TÍCH KHÍA CẠNH ĐỘNG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do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:</a:t>
            </a:r>
          </a:p>
          <a:p>
            <a:pPr marL="285750" indent="-285750"/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 </a:t>
            </a:r>
            <a:r>
              <a:rPr lang="en-US" dirty="0" err="1"/>
              <a:t>chắn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.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khắc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sót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khẳng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,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Use Case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ra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cộng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Lược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.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3078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IV. PHÂN TÍCH KHÍA CẠNH ĐỘNG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1"/>
            <a:ext cx="6658640" cy="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minh</a:t>
            </a:r>
            <a:r>
              <a:rPr lang="en-US" dirty="0"/>
              <a:t> </a:t>
            </a:r>
            <a:r>
              <a:rPr lang="en-US" dirty="0" err="1"/>
              <a:t>hoạ</a:t>
            </a:r>
            <a:r>
              <a:rPr lang="en-US" dirty="0"/>
              <a:t> </a:t>
            </a:r>
            <a:r>
              <a:rPr lang="en-US" dirty="0" err="1"/>
              <a:t>Lược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U8: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/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D975503D-5736-4216-928F-BB256CB03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0" y="1479708"/>
            <a:ext cx="3802380" cy="35647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86262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V. THIẾT KẾ HỆ THỐNG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4" name="Google Shape;284;p50"/>
          <p:cNvSpPr/>
          <p:nvPr/>
        </p:nvSpPr>
        <p:spPr>
          <a:xfrm>
            <a:off x="4788566" y="1200675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50"/>
          <p:cNvSpPr/>
          <p:nvPr/>
        </p:nvSpPr>
        <p:spPr>
          <a:xfrm>
            <a:off x="5927291" y="1200675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5BB77E2-323F-4123-87B5-4B394B7E4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8" y="1066800"/>
            <a:ext cx="610552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V. THIẾT KẾ HỆ THỐNG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3-layer, </a:t>
            </a:r>
            <a:r>
              <a:rPr lang="en-US" dirty="0" err="1"/>
              <a:t>gồm</a:t>
            </a:r>
            <a:r>
              <a:rPr lang="en-US" dirty="0"/>
              <a:t> 3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:</a:t>
            </a:r>
          </a:p>
          <a:p>
            <a:pPr marL="285750" indent="-285750"/>
            <a:r>
              <a:rPr lang="en-US" b="1" dirty="0"/>
              <a:t>Presentations Layer: 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tin,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,…</a:t>
            </a:r>
          </a:p>
          <a:p>
            <a:pPr marL="285750" indent="-285750"/>
            <a:r>
              <a:rPr lang="en-US" b="1" dirty="0"/>
              <a:t>Business Logic Layer: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,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tin,… di </a:t>
            </a:r>
            <a:r>
              <a:rPr lang="en-US" dirty="0" err="1"/>
              <a:t>chuyển</a:t>
            </a:r>
            <a:r>
              <a:rPr lang="en-US" dirty="0"/>
              <a:t>,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giữa</a:t>
            </a:r>
            <a:r>
              <a:rPr lang="en-US" dirty="0"/>
              <a:t> 2 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, </a:t>
            </a:r>
            <a:r>
              <a:rPr lang="en-US" dirty="0" err="1"/>
              <a:t>dưới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/>
              <a:t> </a:t>
            </a:r>
            <a:r>
              <a:rPr lang="en-US" b="1" dirty="0"/>
              <a:t>Data Access Layer: </a:t>
            </a:r>
            <a:r>
              <a:rPr lang="en-US" dirty="0"/>
              <a:t>Giao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CSDL.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Đóng</a:t>
            </a:r>
            <a:r>
              <a:rPr lang="en-US" dirty="0"/>
              <a:t> </a:t>
            </a:r>
            <a:r>
              <a:rPr lang="en-US" dirty="0" err="1"/>
              <a:t>gói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: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9D96DEC2-838C-4848-9ECD-CD8B349EE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510" y="2930149"/>
            <a:ext cx="4030980" cy="172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11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VI. THIẾT KẾ CHI TIẾT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lược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Tìm</a:t>
            </a:r>
            <a:r>
              <a:rPr lang="en-US" dirty="0"/>
              <a:t> ra </a:t>
            </a:r>
            <a:r>
              <a:rPr lang="en-US" dirty="0" err="1"/>
              <a:t>các</a:t>
            </a:r>
            <a:r>
              <a:rPr lang="en-US" dirty="0"/>
              <a:t> business service (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).</a:t>
            </a:r>
          </a:p>
          <a:p>
            <a:pPr marL="285750" indent="-285750"/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tuần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, </a:t>
            </a:r>
            <a:r>
              <a:rPr lang="en-US" dirty="0" err="1"/>
              <a:t>chỉ</a:t>
            </a:r>
            <a:r>
              <a:rPr lang="en-US" dirty="0"/>
              <a:t> ra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tác</a:t>
            </a:r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i="1" dirty="0" err="1">
                <a:solidFill>
                  <a:schemeClr val="tx2"/>
                </a:solidFill>
              </a:rPr>
              <a:t>Thiết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kế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lược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đồ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Cơ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sở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dữ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liệu</a:t>
            </a:r>
            <a:r>
              <a:rPr lang="en-US" i="1" dirty="0">
                <a:solidFill>
                  <a:schemeClr val="tx2"/>
                </a:solidFill>
              </a:rPr>
              <a:t>: </a:t>
            </a:r>
            <a:r>
              <a:rPr lang="en-US" dirty="0" err="1"/>
              <a:t>ChiTietDangKy</a:t>
            </a: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AFC0EA-848B-4E18-9A31-B099CA7DF8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"/>
          <a:stretch/>
        </p:blipFill>
        <p:spPr bwMode="auto">
          <a:xfrm>
            <a:off x="2258010" y="2756950"/>
            <a:ext cx="4627979" cy="163623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85541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VI. THIẾT KẾ CHI TIẾT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i="1" dirty="0" err="1">
                <a:solidFill>
                  <a:schemeClr val="tx2"/>
                </a:solidFill>
              </a:rPr>
              <a:t>Xác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định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dịch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vụ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kinh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doanh</a:t>
            </a:r>
            <a:r>
              <a:rPr lang="en-US" i="1" dirty="0">
                <a:solidFill>
                  <a:schemeClr val="tx2"/>
                </a:solidFill>
              </a:rPr>
              <a:t>: DKHP Controller</a:t>
            </a:r>
          </a:p>
          <a:p>
            <a:pPr marL="285750" indent="-285750"/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: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,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môn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DangKyTheoKeHoach</a:t>
            </a:r>
            <a:r>
              <a:rPr lang="en-US" dirty="0"/>
              <a:t>() :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ra.</a:t>
            </a:r>
          </a:p>
          <a:p>
            <a:pPr marL="285750" indent="-285750"/>
            <a:r>
              <a:rPr lang="en-US" dirty="0" err="1"/>
              <a:t>getListKQ</a:t>
            </a:r>
            <a:r>
              <a:rPr lang="en-US" dirty="0"/>
              <a:t>() :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(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).</a:t>
            </a:r>
          </a:p>
          <a:p>
            <a:pPr marL="285750" indent="-285750"/>
            <a:r>
              <a:rPr lang="en-US" dirty="0" err="1"/>
              <a:t>btnDangKy</a:t>
            </a:r>
            <a:r>
              <a:rPr lang="en-US" dirty="0"/>
              <a:t>() :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30244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QUY TRÌNH</a:t>
            </a:r>
            <a:endParaRPr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SẢN PHẨM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TỔNG QUAN</a:t>
            </a:r>
            <a:endParaRPr dirty="0"/>
          </a:p>
        </p:txBody>
      </p:sp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VI. THIẾT KẾ CHI TIẾT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i="1" dirty="0" err="1">
                <a:solidFill>
                  <a:schemeClr val="tx2"/>
                </a:solidFill>
              </a:rPr>
              <a:t>Sơ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đồ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tuần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tự</a:t>
            </a:r>
            <a:r>
              <a:rPr lang="en-US" i="1" dirty="0">
                <a:solidFill>
                  <a:schemeClr val="tx2"/>
                </a:solidFill>
              </a:rPr>
              <a:t>: U8: </a:t>
            </a:r>
            <a:r>
              <a:rPr lang="en-US" i="1" dirty="0" err="1">
                <a:solidFill>
                  <a:schemeClr val="tx2"/>
                </a:solidFill>
              </a:rPr>
              <a:t>Đăng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ký</a:t>
            </a:r>
            <a:r>
              <a:rPr lang="en-US" i="1" dirty="0">
                <a:solidFill>
                  <a:schemeClr val="tx2"/>
                </a:solidFill>
              </a:rPr>
              <a:t>/</a:t>
            </a:r>
            <a:r>
              <a:rPr lang="en-US" i="1" dirty="0" err="1">
                <a:solidFill>
                  <a:schemeClr val="tx2"/>
                </a:solidFill>
              </a:rPr>
              <a:t>Điều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chỉnh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học</a:t>
            </a:r>
            <a:r>
              <a:rPr lang="en-US" i="1" dirty="0">
                <a:solidFill>
                  <a:schemeClr val="tx2"/>
                </a:solidFill>
              </a:rPr>
              <a:t> </a:t>
            </a:r>
            <a:r>
              <a:rPr lang="en-US" i="1" dirty="0" err="1">
                <a:solidFill>
                  <a:schemeClr val="tx2"/>
                </a:solidFill>
              </a:rPr>
              <a:t>phần</a:t>
            </a:r>
            <a:r>
              <a:rPr lang="en-US" i="1" dirty="0">
                <a:solidFill>
                  <a:schemeClr val="tx2"/>
                </a:solidFill>
              </a:rPr>
              <a:t>:</a:t>
            </a:r>
          </a:p>
          <a:p>
            <a:pPr marL="0" indent="0">
              <a:buNone/>
            </a:pPr>
            <a:endParaRPr lang="en-US" i="1" dirty="0">
              <a:solidFill>
                <a:schemeClr val="tx2"/>
              </a:solidFill>
            </a:endParaRP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EE1722AE-2A43-4F2A-8B5A-432E97813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898" y="1475042"/>
            <a:ext cx="4148203" cy="3513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84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52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VII. ĐẶC TẢ CÁC LỚP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70860" y="1059700"/>
            <a:ext cx="6658640" cy="3740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b="1" dirty="0" err="1"/>
              <a:t>DKTheoKeHoachFrm</a:t>
            </a:r>
            <a:r>
              <a:rPr lang="en-US" b="1" dirty="0"/>
              <a:t> </a:t>
            </a:r>
            <a:r>
              <a:rPr lang="en-US" dirty="0"/>
              <a:t>ở </a:t>
            </a:r>
            <a:r>
              <a:rPr lang="en-US" dirty="0" err="1"/>
              <a:t>tầng</a:t>
            </a:r>
            <a:r>
              <a:rPr lang="en-US" dirty="0"/>
              <a:t> Presentations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b="1" dirty="0" err="1"/>
              <a:t>ChiTieyDKBL</a:t>
            </a:r>
            <a:r>
              <a:rPr lang="en-US" dirty="0"/>
              <a:t> ở </a:t>
            </a:r>
            <a:r>
              <a:rPr lang="en-US" dirty="0" err="1"/>
              <a:t>tầng</a:t>
            </a:r>
            <a:r>
              <a:rPr lang="en-US" dirty="0"/>
              <a:t> Business Logic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,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b="1" dirty="0" err="1"/>
              <a:t>ChiTietDKDA</a:t>
            </a:r>
            <a:r>
              <a:rPr lang="en-US" dirty="0"/>
              <a:t> ở </a:t>
            </a:r>
            <a:r>
              <a:rPr lang="en-US" dirty="0" err="1"/>
              <a:t>tầng</a:t>
            </a:r>
            <a:r>
              <a:rPr lang="en-US" dirty="0"/>
              <a:t> Data Access,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trích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CSDL.</a:t>
            </a:r>
          </a:p>
          <a:p>
            <a:pPr marL="285750" indent="-285750"/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invariant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precondition </a:t>
            </a:r>
            <a:r>
              <a:rPr lang="en-US" dirty="0" err="1"/>
              <a:t>và</a:t>
            </a:r>
            <a:r>
              <a:rPr lang="en-US" dirty="0"/>
              <a:t> postcondition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điệp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.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8403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467310"/>
            <a:ext cx="327821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SẢN PHẨM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095063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913303" y="1547550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SẢN PHẨM</a:t>
            </a: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117" name="Google Shape;2117;p64"/>
          <p:cNvGrpSpPr/>
          <p:nvPr/>
        </p:nvGrpSpPr>
        <p:grpSpPr>
          <a:xfrm>
            <a:off x="612903" y="866274"/>
            <a:ext cx="5300400" cy="4104487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DemoChucNang">
            <a:hlinkClick r:id="" action="ppaction://media"/>
            <a:extLst>
              <a:ext uri="{FF2B5EF4-FFF2-40B4-BE49-F238E27FC236}">
                <a16:creationId xmlns:a16="http://schemas.microsoft.com/office/drawing/2014/main" id="{6B3596AF-D1E9-498F-A63F-88FBE208DB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2292" y="1095487"/>
            <a:ext cx="4841716" cy="29405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2113" grpId="0" build="p"/>
      <p:bldP spid="21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THAM KHẢO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– Khoa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–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Đại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Đà</a:t>
            </a:r>
            <a:r>
              <a:rPr lang="en-US" dirty="0"/>
              <a:t> </a:t>
            </a:r>
            <a:r>
              <a:rPr lang="en-US" dirty="0" err="1"/>
              <a:t>Lạt</a:t>
            </a:r>
            <a:r>
              <a:rPr lang="en-US" dirty="0"/>
              <a:t>.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0" grpId="0"/>
      <p:bldP spid="219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n w="38100">
                  <a:solidFill>
                    <a:schemeClr val="bg1"/>
                  </a:solidFill>
                </a:ln>
                <a:noFill/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THANKS</a:t>
            </a:r>
            <a:endParaRPr dirty="0">
              <a:ln w="38100">
                <a:solidFill>
                  <a:schemeClr val="bg1"/>
                </a:solidFill>
              </a:ln>
              <a:noFill/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601900" y="2679225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2" dur="20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1"/>
      <p:bldP spid="273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467310"/>
            <a:ext cx="327821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TỔNG QUAN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Tổng quan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Môi trường giúp quản lý việc Đăng ký học phần.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,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</a:t>
            </a:r>
            <a:r>
              <a:rPr lang="en-US" dirty="0" err="1"/>
              <a:t>đáng</a:t>
            </a:r>
            <a:r>
              <a:rPr lang="en-US" dirty="0"/>
              <a:t> </a:t>
            </a:r>
            <a:r>
              <a:rPr lang="en-US" dirty="0" err="1"/>
              <a:t>kể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,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, chi </a:t>
            </a:r>
            <a:r>
              <a:rPr lang="en-US" dirty="0" err="1"/>
              <a:t>phí</a:t>
            </a:r>
            <a:r>
              <a:rPr lang="en-US" dirty="0"/>
              <a:t>,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lực</a:t>
            </a:r>
            <a:r>
              <a:rPr lang="en-US" dirty="0"/>
              <a:t>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chóng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ban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đào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.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467310"/>
            <a:ext cx="327821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QUY TRÌNH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95298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QUY TRÌNH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Quy trình phát triển phần mềm dựa trên 7 bước: 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Google Shape;1958;p54">
            <a:extLst>
              <a:ext uri="{FF2B5EF4-FFF2-40B4-BE49-F238E27FC236}">
                <a16:creationId xmlns:a16="http://schemas.microsoft.com/office/drawing/2014/main" id="{384D34AA-0005-4735-A6F5-A85E190466A9}"/>
              </a:ext>
            </a:extLst>
          </p:cNvPr>
          <p:cNvSpPr txBox="1">
            <a:spLocks/>
          </p:cNvSpPr>
          <p:nvPr/>
        </p:nvSpPr>
        <p:spPr>
          <a:xfrm>
            <a:off x="1649200" y="3259138"/>
            <a:ext cx="1527175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vi-VN" sz="1400">
                <a:solidFill>
                  <a:schemeClr val="lt1"/>
                </a:solidFill>
              </a:rPr>
              <a:t>Xác định yêu cầu hệ thống</a:t>
            </a:r>
            <a:endParaRPr lang="vi-VN" sz="1400" dirty="0">
              <a:solidFill>
                <a:schemeClr val="lt1"/>
              </a:solidFill>
            </a:endParaRPr>
          </a:p>
        </p:txBody>
      </p:sp>
      <p:sp>
        <p:nvSpPr>
          <p:cNvPr id="7" name="Google Shape;1960;p54">
            <a:extLst>
              <a:ext uri="{FF2B5EF4-FFF2-40B4-BE49-F238E27FC236}">
                <a16:creationId xmlns:a16="http://schemas.microsoft.com/office/drawing/2014/main" id="{9EDED34A-6EFB-4F71-A288-6114E3C69D6E}"/>
              </a:ext>
            </a:extLst>
          </p:cNvPr>
          <p:cNvSpPr txBox="1">
            <a:spLocks/>
          </p:cNvSpPr>
          <p:nvPr/>
        </p:nvSpPr>
        <p:spPr>
          <a:xfrm>
            <a:off x="3731560" y="3044250"/>
            <a:ext cx="1527175" cy="49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1600"/>
              </a:spcBef>
              <a:spcAft>
                <a:spcPts val="1600"/>
              </a:spcAft>
              <a:buFont typeface="Montserrat"/>
              <a:buNone/>
            </a:pPr>
            <a:r>
              <a:rPr lang="en-US" sz="1400" dirty="0" err="1">
                <a:solidFill>
                  <a:schemeClr val="lt1"/>
                </a:solidFill>
              </a:rPr>
              <a:t>Phân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tích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khía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cạnh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động</a:t>
            </a:r>
            <a:endParaRPr lang="en-US" sz="1400" dirty="0">
              <a:solidFill>
                <a:schemeClr val="lt1"/>
              </a:solidFill>
            </a:endParaRPr>
          </a:p>
        </p:txBody>
      </p:sp>
      <p:sp>
        <p:nvSpPr>
          <p:cNvPr id="8" name="Google Shape;1961;p54">
            <a:extLst>
              <a:ext uri="{FF2B5EF4-FFF2-40B4-BE49-F238E27FC236}">
                <a16:creationId xmlns:a16="http://schemas.microsoft.com/office/drawing/2014/main" id="{DB462C4A-36FB-4253-B58B-8FEE63E703A6}"/>
              </a:ext>
            </a:extLst>
          </p:cNvPr>
          <p:cNvSpPr txBox="1">
            <a:spLocks/>
          </p:cNvSpPr>
          <p:nvPr/>
        </p:nvSpPr>
        <p:spPr>
          <a:xfrm>
            <a:off x="813322" y="2063462"/>
            <a:ext cx="1527175" cy="72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vi-VN" sz="1400">
                <a:solidFill>
                  <a:schemeClr val="lt1"/>
                </a:solidFill>
              </a:rPr>
              <a:t>Mô hình hoá nghiệp vụ</a:t>
            </a:r>
            <a:endParaRPr lang="vi-VN" sz="1400" dirty="0">
              <a:solidFill>
                <a:schemeClr val="lt1"/>
              </a:solidFill>
            </a:endParaRPr>
          </a:p>
        </p:txBody>
      </p:sp>
      <p:cxnSp>
        <p:nvCxnSpPr>
          <p:cNvPr id="9" name="Google Shape;1956;p54">
            <a:extLst>
              <a:ext uri="{FF2B5EF4-FFF2-40B4-BE49-F238E27FC236}">
                <a16:creationId xmlns:a16="http://schemas.microsoft.com/office/drawing/2014/main" id="{688009C7-550C-47FA-BF6A-B22429D886E6}"/>
              </a:ext>
            </a:extLst>
          </p:cNvPr>
          <p:cNvCxnSpPr>
            <a:cxnSpLocks/>
          </p:cNvCxnSpPr>
          <p:nvPr/>
        </p:nvCxnSpPr>
        <p:spPr>
          <a:xfrm>
            <a:off x="1211580" y="2935500"/>
            <a:ext cx="686562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965;p54">
            <a:extLst>
              <a:ext uri="{FF2B5EF4-FFF2-40B4-BE49-F238E27FC236}">
                <a16:creationId xmlns:a16="http://schemas.microsoft.com/office/drawing/2014/main" id="{5F00DB68-E15A-4669-AB07-B5FC44C4CC69}"/>
              </a:ext>
            </a:extLst>
          </p:cNvPr>
          <p:cNvSpPr/>
          <p:nvPr/>
        </p:nvSpPr>
        <p:spPr>
          <a:xfrm>
            <a:off x="1468160" y="28267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966;p54">
            <a:extLst>
              <a:ext uri="{FF2B5EF4-FFF2-40B4-BE49-F238E27FC236}">
                <a16:creationId xmlns:a16="http://schemas.microsoft.com/office/drawing/2014/main" id="{082D29EF-D235-483E-BD16-DDA81DD485FC}"/>
              </a:ext>
            </a:extLst>
          </p:cNvPr>
          <p:cNvSpPr/>
          <p:nvPr/>
        </p:nvSpPr>
        <p:spPr>
          <a:xfrm>
            <a:off x="2340497" y="28267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967;p54">
            <a:extLst>
              <a:ext uri="{FF2B5EF4-FFF2-40B4-BE49-F238E27FC236}">
                <a16:creationId xmlns:a16="http://schemas.microsoft.com/office/drawing/2014/main" id="{63A7C328-6DE9-4824-8B45-2B36BFD88440}"/>
              </a:ext>
            </a:extLst>
          </p:cNvPr>
          <p:cNvSpPr/>
          <p:nvPr/>
        </p:nvSpPr>
        <p:spPr>
          <a:xfrm>
            <a:off x="3322460" y="28267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968;p54">
            <a:extLst>
              <a:ext uri="{FF2B5EF4-FFF2-40B4-BE49-F238E27FC236}">
                <a16:creationId xmlns:a16="http://schemas.microsoft.com/office/drawing/2014/main" id="{4AB41C19-ED50-478E-9B82-22D488E218EE}"/>
              </a:ext>
            </a:extLst>
          </p:cNvPr>
          <p:cNvSpPr/>
          <p:nvPr/>
        </p:nvSpPr>
        <p:spPr>
          <a:xfrm>
            <a:off x="4436125" y="281331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958;p54">
            <a:extLst>
              <a:ext uri="{FF2B5EF4-FFF2-40B4-BE49-F238E27FC236}">
                <a16:creationId xmlns:a16="http://schemas.microsoft.com/office/drawing/2014/main" id="{492F02CE-86D9-40E7-90D4-3CC7C5822238}"/>
              </a:ext>
            </a:extLst>
          </p:cNvPr>
          <p:cNvSpPr txBox="1">
            <a:spLocks/>
          </p:cNvSpPr>
          <p:nvPr/>
        </p:nvSpPr>
        <p:spPr>
          <a:xfrm>
            <a:off x="2667622" y="2046888"/>
            <a:ext cx="1527175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1400" dirty="0" err="1">
                <a:solidFill>
                  <a:schemeClr val="lt1"/>
                </a:solidFill>
              </a:rPr>
              <a:t>Phân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tích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khía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cạnh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tĩnh</a:t>
            </a:r>
            <a:endParaRPr lang="vi-VN" sz="1400" dirty="0">
              <a:solidFill>
                <a:schemeClr val="lt1"/>
              </a:solidFill>
            </a:endParaRPr>
          </a:p>
        </p:txBody>
      </p:sp>
      <p:sp>
        <p:nvSpPr>
          <p:cNvPr id="15" name="Google Shape;1968;p54">
            <a:extLst>
              <a:ext uri="{FF2B5EF4-FFF2-40B4-BE49-F238E27FC236}">
                <a16:creationId xmlns:a16="http://schemas.microsoft.com/office/drawing/2014/main" id="{C3002C13-88E7-485F-9F94-4C0CB4E7941F}"/>
              </a:ext>
            </a:extLst>
          </p:cNvPr>
          <p:cNvSpPr/>
          <p:nvPr/>
        </p:nvSpPr>
        <p:spPr>
          <a:xfrm>
            <a:off x="5414831" y="281136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958;p54">
            <a:extLst>
              <a:ext uri="{FF2B5EF4-FFF2-40B4-BE49-F238E27FC236}">
                <a16:creationId xmlns:a16="http://schemas.microsoft.com/office/drawing/2014/main" id="{F5BAF5FD-D7E9-42A7-A871-AD6F2F27102E}"/>
              </a:ext>
            </a:extLst>
          </p:cNvPr>
          <p:cNvSpPr txBox="1">
            <a:spLocks/>
          </p:cNvSpPr>
          <p:nvPr/>
        </p:nvSpPr>
        <p:spPr>
          <a:xfrm>
            <a:off x="4718970" y="2063463"/>
            <a:ext cx="1527175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1400" dirty="0" err="1">
                <a:solidFill>
                  <a:schemeClr val="lt1"/>
                </a:solidFill>
              </a:rPr>
              <a:t>Thiết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kế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hệ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thống</a:t>
            </a:r>
            <a:endParaRPr lang="vi-VN" sz="1400" dirty="0">
              <a:solidFill>
                <a:schemeClr val="lt1"/>
              </a:solidFill>
            </a:endParaRPr>
          </a:p>
        </p:txBody>
      </p:sp>
      <p:sp>
        <p:nvSpPr>
          <p:cNvPr id="17" name="Google Shape;1968;p54">
            <a:extLst>
              <a:ext uri="{FF2B5EF4-FFF2-40B4-BE49-F238E27FC236}">
                <a16:creationId xmlns:a16="http://schemas.microsoft.com/office/drawing/2014/main" id="{E1474D6C-E4B5-4EFC-8FA2-2242476F3117}"/>
              </a:ext>
            </a:extLst>
          </p:cNvPr>
          <p:cNvSpPr/>
          <p:nvPr/>
        </p:nvSpPr>
        <p:spPr>
          <a:xfrm>
            <a:off x="6432298" y="28267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58;p54">
            <a:extLst>
              <a:ext uri="{FF2B5EF4-FFF2-40B4-BE49-F238E27FC236}">
                <a16:creationId xmlns:a16="http://schemas.microsoft.com/office/drawing/2014/main" id="{9E439DA3-D8AF-47B6-A06E-D5A7EB1D9256}"/>
              </a:ext>
            </a:extLst>
          </p:cNvPr>
          <p:cNvSpPr txBox="1">
            <a:spLocks/>
          </p:cNvSpPr>
          <p:nvPr/>
        </p:nvSpPr>
        <p:spPr>
          <a:xfrm>
            <a:off x="5777460" y="3164370"/>
            <a:ext cx="1527175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1400" dirty="0" err="1">
                <a:solidFill>
                  <a:schemeClr val="lt1"/>
                </a:solidFill>
              </a:rPr>
              <a:t>Thiết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kế</a:t>
            </a:r>
            <a:r>
              <a:rPr lang="en-US" sz="1400" dirty="0">
                <a:solidFill>
                  <a:schemeClr val="lt1"/>
                </a:solidFill>
              </a:rPr>
              <a:t> chi </a:t>
            </a:r>
            <a:r>
              <a:rPr lang="en-US" sz="1400" dirty="0" err="1">
                <a:solidFill>
                  <a:schemeClr val="lt1"/>
                </a:solidFill>
              </a:rPr>
              <a:t>tiết</a:t>
            </a:r>
            <a:endParaRPr lang="vi-VN" sz="1400" dirty="0">
              <a:solidFill>
                <a:schemeClr val="lt1"/>
              </a:solidFill>
            </a:endParaRPr>
          </a:p>
        </p:txBody>
      </p:sp>
      <p:sp>
        <p:nvSpPr>
          <p:cNvPr id="19" name="Google Shape;1968;p54">
            <a:extLst>
              <a:ext uri="{FF2B5EF4-FFF2-40B4-BE49-F238E27FC236}">
                <a16:creationId xmlns:a16="http://schemas.microsoft.com/office/drawing/2014/main" id="{00488D3E-DA46-4F11-A80E-39B46409902C}"/>
              </a:ext>
            </a:extLst>
          </p:cNvPr>
          <p:cNvSpPr/>
          <p:nvPr/>
        </p:nvSpPr>
        <p:spPr>
          <a:xfrm>
            <a:off x="7578673" y="2822701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958;p54">
            <a:extLst>
              <a:ext uri="{FF2B5EF4-FFF2-40B4-BE49-F238E27FC236}">
                <a16:creationId xmlns:a16="http://schemas.microsoft.com/office/drawing/2014/main" id="{DBC57F7D-EF12-4632-9B86-9CD0BB5B6B9C}"/>
              </a:ext>
            </a:extLst>
          </p:cNvPr>
          <p:cNvSpPr txBox="1">
            <a:spLocks/>
          </p:cNvSpPr>
          <p:nvPr/>
        </p:nvSpPr>
        <p:spPr>
          <a:xfrm>
            <a:off x="6923835" y="2063463"/>
            <a:ext cx="1527175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1400" dirty="0" err="1">
                <a:solidFill>
                  <a:schemeClr val="lt1"/>
                </a:solidFill>
              </a:rPr>
              <a:t>Đặc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tả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các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lớp</a:t>
            </a:r>
            <a:endParaRPr lang="vi-VN" sz="1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I.</a:t>
            </a:r>
            <a:r>
              <a:rPr lang="en" dirty="0"/>
              <a:t> MÔ HÌNH HOÁ NGHIỆP VỤ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536324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b="1" i="1" dirty="0"/>
              <a:t>Thứ nhất</a:t>
            </a:r>
            <a:r>
              <a:rPr lang="en" dirty="0"/>
              <a:t>, cán bộ giáo vụ có quyền quản lý (thêm-xoá-cập nhật) Sinh viên, Học phần, Học vụ, Tài khoản, Chi tiết đăng ký học phần.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i="1" dirty="0" err="1"/>
              <a:t>Thứ</a:t>
            </a:r>
            <a:r>
              <a:rPr lang="en-US" b="1" i="1" dirty="0"/>
              <a:t> </a:t>
            </a:r>
            <a:r>
              <a:rPr lang="en-US" b="1" i="1" dirty="0" err="1"/>
              <a:t>hai</a:t>
            </a:r>
            <a:r>
              <a:rPr lang="en-US" dirty="0"/>
              <a:t>,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/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,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,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i="1" dirty="0" err="1"/>
              <a:t>Thứ</a:t>
            </a:r>
            <a:r>
              <a:rPr lang="en-US" b="1" i="1" dirty="0"/>
              <a:t> </a:t>
            </a:r>
            <a:r>
              <a:rPr lang="en-US" b="1" i="1" dirty="0" err="1"/>
              <a:t>ba</a:t>
            </a:r>
            <a:r>
              <a:rPr lang="en-US" dirty="0"/>
              <a:t>,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,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i="1" dirty="0" err="1"/>
              <a:t>Thứ</a:t>
            </a:r>
            <a:r>
              <a:rPr lang="en-US" b="1" i="1" dirty="0"/>
              <a:t> </a:t>
            </a:r>
            <a:r>
              <a:rPr lang="en-US" b="1" i="1" dirty="0" err="1"/>
              <a:t>tư</a:t>
            </a:r>
            <a:r>
              <a:rPr lang="en-US" i="1" dirty="0"/>
              <a:t>,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,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31217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9758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I.</a:t>
            </a:r>
            <a:r>
              <a:rPr lang="en" dirty="0"/>
              <a:t> MÔ HÌNH HOÁ NGHIỆP VỤ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536324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actor: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b="1" i="1" dirty="0"/>
              <a:t>Admin </a:t>
            </a:r>
            <a:r>
              <a:rPr lang="en" i="1" dirty="0"/>
              <a:t>(Bộ phận Giáo vụ): </a:t>
            </a:r>
            <a:r>
              <a:rPr lang="en" dirty="0"/>
              <a:t>Chịu trách nhiệm quản lý</a:t>
            </a:r>
            <a:r>
              <a:rPr lang="en" i="1" dirty="0"/>
              <a:t>.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b="1" i="1" dirty="0"/>
              <a:t>Student </a:t>
            </a:r>
            <a:r>
              <a:rPr lang="en" i="1" dirty="0"/>
              <a:t>(Sinh viên): </a:t>
            </a:r>
            <a:r>
              <a:rPr lang="en" dirty="0"/>
              <a:t>Sử dụng phần mềm để đăng ký học phần.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Người dùng: </a:t>
            </a:r>
            <a:r>
              <a:rPr lang="en" dirty="0"/>
              <a:t>Gồm tất cả Giáo vụ và Sinh viên.</a:t>
            </a:r>
            <a:endParaRPr lang="en-US" b="1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524485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026200" y="1631694"/>
            <a:ext cx="5443180" cy="31612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U2.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U3.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U4.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U5.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U6.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U7.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U8.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/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U9.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phiếu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U10.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U11.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U12.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U13.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U14.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6186200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II. XÁC ĐỊNH YÊU CẦU HỆ THỐNG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7" name="Google Shape;227;p45"/>
          <p:cNvCxnSpPr>
            <a:cxnSpLocks/>
          </p:cNvCxnSpPr>
          <p:nvPr/>
        </p:nvCxnSpPr>
        <p:spPr>
          <a:xfrm>
            <a:off x="1112520" y="1348740"/>
            <a:ext cx="2857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15;p44">
            <a:extLst>
              <a:ext uri="{FF2B5EF4-FFF2-40B4-BE49-F238E27FC236}">
                <a16:creationId xmlns:a16="http://schemas.microsoft.com/office/drawing/2014/main" id="{A69EB4AB-1806-40B3-9F53-D9A98599B9DC}"/>
              </a:ext>
            </a:extLst>
          </p:cNvPr>
          <p:cNvSpPr txBox="1">
            <a:spLocks/>
          </p:cNvSpPr>
          <p:nvPr/>
        </p:nvSpPr>
        <p:spPr>
          <a:xfrm>
            <a:off x="1026200" y="993425"/>
            <a:ext cx="3248620" cy="35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b="1" dirty="0" err="1">
                <a:solidFill>
                  <a:schemeClr val="tx2"/>
                </a:solidFill>
              </a:rPr>
              <a:t>Xác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định</a:t>
            </a:r>
            <a:r>
              <a:rPr lang="en-US" b="1" dirty="0">
                <a:solidFill>
                  <a:schemeClr val="tx2"/>
                </a:solidFill>
              </a:rPr>
              <a:t> Use Case </a:t>
            </a:r>
            <a:r>
              <a:rPr lang="en-US" b="1" dirty="0" err="1">
                <a:solidFill>
                  <a:schemeClr val="tx2"/>
                </a:solidFill>
              </a:rPr>
              <a:t>hệ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thống</a:t>
            </a:r>
            <a:r>
              <a:rPr lang="en-US" b="1" dirty="0">
                <a:solidFill>
                  <a:schemeClr val="tx2"/>
                </a:solidFill>
              </a:rPr>
              <a:t> 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1221</Words>
  <Application>Microsoft Office PowerPoint</Application>
  <PresentationFormat>On-screen Show (16:9)</PresentationFormat>
  <Paragraphs>120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Montserrat ExtraLight</vt:lpstr>
      <vt:lpstr>Montserrat ExtraBold</vt:lpstr>
      <vt:lpstr>Montserrat</vt:lpstr>
      <vt:lpstr>Arial</vt:lpstr>
      <vt:lpstr>Futuristic Background by Slidesgo</vt:lpstr>
      <vt:lpstr>Phần mền quản lý đăng ký học phần</vt:lpstr>
      <vt:lpstr>QUY TRÌNH</vt:lpstr>
      <vt:lpstr>TỔNG QUAN</vt:lpstr>
      <vt:lpstr>Tổng quan</vt:lpstr>
      <vt:lpstr>QUY TRÌNH</vt:lpstr>
      <vt:lpstr>QUY TRÌNH</vt:lpstr>
      <vt:lpstr>I. MÔ HÌNH HOÁ NGHIỆP VỤ</vt:lpstr>
      <vt:lpstr>I. MÔ HÌNH HOÁ NGHIỆP VỤ</vt:lpstr>
      <vt:lpstr>II. XÁC ĐỊNH YÊU CẦU HỆ THỐNG</vt:lpstr>
      <vt:lpstr>II. XÁC ĐỊNH YÊU CẦU HỆ THỐNG</vt:lpstr>
      <vt:lpstr>III. PHÂN TÍCH KHÍA CẠNH TĨNH</vt:lpstr>
      <vt:lpstr>III. PHÂN TÍCH KHÍA CẠNH TĨNH</vt:lpstr>
      <vt:lpstr>III. PHÂN TÍCH KHÍA CẠNH TĨNH</vt:lpstr>
      <vt:lpstr>IV. PHÂN TÍCH KHÍA CẠNH ĐỘNG</vt:lpstr>
      <vt:lpstr>IV. PHÂN TÍCH KHÍA CẠNH ĐỘNG</vt:lpstr>
      <vt:lpstr>V. THIẾT KẾ HỆ THỐNG</vt:lpstr>
      <vt:lpstr>V. THIẾT KẾ HỆ THỐNG</vt:lpstr>
      <vt:lpstr>VI. THIẾT KẾ CHI TIẾT</vt:lpstr>
      <vt:lpstr>VI. THIẾT KẾ CHI TIẾT</vt:lpstr>
      <vt:lpstr>VI. THIẾT KẾ CHI TIẾT</vt:lpstr>
      <vt:lpstr>VII. ĐẶC TẢ CÁC LỚP</vt:lpstr>
      <vt:lpstr>SẢN PHẨM</vt:lpstr>
      <vt:lpstr>SẢN PHẨM</vt:lpstr>
      <vt:lpstr>THAM KHẢO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 A C K G R O U N D</dc:title>
  <dc:creator>Windows 11</dc:creator>
  <cp:lastModifiedBy>Đinh Trọng Đạt</cp:lastModifiedBy>
  <cp:revision>3</cp:revision>
  <dcterms:modified xsi:type="dcterms:W3CDTF">2021-12-24T03:38:30Z</dcterms:modified>
</cp:coreProperties>
</file>